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90" r:id="rId6"/>
    <p:sldId id="260" r:id="rId7"/>
    <p:sldId id="291" r:id="rId8"/>
    <p:sldId id="292" r:id="rId9"/>
    <p:sldId id="288" r:id="rId10"/>
    <p:sldId id="293" r:id="rId11"/>
    <p:sldId id="261" r:id="rId12"/>
    <p:sldId id="28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7D1F-B38F-454D-B6B1-7624DA27B0F9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6F98-178F-4517-BC54-2888A15FF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913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7D1F-B38F-454D-B6B1-7624DA27B0F9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6F98-178F-4517-BC54-2888A15FF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825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7D1F-B38F-454D-B6B1-7624DA27B0F9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6F98-178F-4517-BC54-2888A15FF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38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7D1F-B38F-454D-B6B1-7624DA27B0F9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6F98-178F-4517-BC54-2888A15FF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53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7D1F-B38F-454D-B6B1-7624DA27B0F9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6F98-178F-4517-BC54-2888A15FF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42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7D1F-B38F-454D-B6B1-7624DA27B0F9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6F98-178F-4517-BC54-2888A15FF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98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7D1F-B38F-454D-B6B1-7624DA27B0F9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6F98-178F-4517-BC54-2888A15FF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050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7D1F-B38F-454D-B6B1-7624DA27B0F9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6F98-178F-4517-BC54-2888A15FF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25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7D1F-B38F-454D-B6B1-7624DA27B0F9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6F98-178F-4517-BC54-2888A15FF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75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7D1F-B38F-454D-B6B1-7624DA27B0F9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6F98-178F-4517-BC54-2888A15FF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95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7D1F-B38F-454D-B6B1-7624DA27B0F9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6F98-178F-4517-BC54-2888A15FF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91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7D1F-B38F-454D-B6B1-7624DA27B0F9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6F98-178F-4517-BC54-2888A15FF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155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7D1F-B38F-454D-B6B1-7624DA27B0F9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6F98-178F-4517-BC54-2888A15FF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15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7D1F-B38F-454D-B6B1-7624DA27B0F9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6F98-178F-4517-BC54-2888A15FF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472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7D1F-B38F-454D-B6B1-7624DA27B0F9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6F98-178F-4517-BC54-2888A15FF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1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7D1F-B38F-454D-B6B1-7624DA27B0F9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6F98-178F-4517-BC54-2888A15FF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996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27D37D1F-B38F-454D-B6B1-7624DA27B0F9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8E2F6F98-178F-4517-BC54-2888A15FF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968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27D37D1F-B38F-454D-B6B1-7624DA27B0F9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8E2F6F98-178F-4517-BC54-2888A15FF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279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84AAA-20F0-2874-E927-CF8B6B4FC5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solidFill>
                  <a:srgbClr val="00B050"/>
                </a:solidFill>
              </a:rPr>
              <a:t>Building a solar Car Team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D8CFF0-600A-04A5-7124-36D9BE70B4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744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B2055-4BD9-EA93-19A2-51C346755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171FB-5E9E-7BBC-BA84-6C872F592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672" y="1286773"/>
            <a:ext cx="11835441" cy="47085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92D050"/>
                </a:solidFill>
              </a:rPr>
              <a:t>TOTOOLSTOOLSTOOLSTOOLSTOOLSTOOLSTOOLS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92D050"/>
                </a:solidFill>
              </a:rPr>
              <a:t>TOOLSTOOLSTOOLSTOOLSTOOLSTOOLSTOOLS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92D050"/>
                </a:solidFill>
              </a:rPr>
              <a:t>TOOLSTOOLSTOOLSTOOLSTOOLSTOOLSTOOLSTOOLS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92D050"/>
                </a:solidFill>
              </a:rPr>
              <a:t>TOOLSTOOLSTOOLSTOOLSTOOLSTOOLSTOOLS</a:t>
            </a:r>
            <a:endParaRPr lang="en-US" sz="2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798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566F9-2E77-E3A4-1E9F-BAA847229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Solar Car Attendance decides on whether they travel with the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F33FF-8F59-E8DF-FA8D-11E7D89B4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Attendance</a:t>
            </a:r>
          </a:p>
          <a:p>
            <a:pPr lvl="1"/>
            <a:r>
              <a:rPr lang="en-US" b="1" dirty="0"/>
              <a:t>Work ethic </a:t>
            </a:r>
            <a:r>
              <a:rPr lang="en-US" dirty="0"/>
              <a:t>– </a:t>
            </a:r>
            <a:r>
              <a:rPr lang="en-US" sz="2000" i="1" dirty="0"/>
              <a:t>I have asked students to not come back</a:t>
            </a:r>
            <a:endParaRPr lang="en-US" i="1" dirty="0"/>
          </a:p>
          <a:p>
            <a:pPr lvl="1"/>
            <a:r>
              <a:rPr lang="en-US" b="1" dirty="0"/>
              <a:t>Initiative</a:t>
            </a:r>
            <a:r>
              <a:rPr lang="en-US" dirty="0"/>
              <a:t> – I can’t tell you everything</a:t>
            </a:r>
          </a:p>
          <a:p>
            <a:pPr lvl="1"/>
            <a:r>
              <a:rPr lang="en-US" b="1" dirty="0"/>
              <a:t>Hours on the car</a:t>
            </a:r>
          </a:p>
          <a:p>
            <a:pPr lvl="1"/>
            <a:r>
              <a:rPr lang="en-US" b="1" dirty="0"/>
              <a:t>Attendance at events  </a:t>
            </a:r>
            <a:r>
              <a:rPr lang="en-US" dirty="0"/>
              <a:t>– home Depot </a:t>
            </a:r>
            <a:r>
              <a:rPr lang="en-US" dirty="0" err="1"/>
              <a:t>ShakeNBake</a:t>
            </a:r>
            <a:r>
              <a:rPr lang="en-US" dirty="0"/>
              <a:t> (community events)</a:t>
            </a:r>
          </a:p>
        </p:txBody>
      </p:sp>
    </p:spTree>
    <p:extLst>
      <p:ext uri="{BB962C8B-B14F-4D97-AF65-F5344CB8AC3E}">
        <p14:creationId xmlns:p14="http://schemas.microsoft.com/office/powerpoint/2010/main" val="1513957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1FA46-B55B-61D7-35AE-6781D7C7D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258" y="485235"/>
            <a:ext cx="9905998" cy="2016504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</a:rPr>
              <a:t>Foster their Passions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D899B-2A9A-3A3E-B754-14625C1F4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346385"/>
            <a:ext cx="9905998" cy="4192438"/>
          </a:xfrm>
        </p:spPr>
        <p:txBody>
          <a:bodyPr>
            <a:normAutofit/>
          </a:bodyPr>
          <a:lstStyle/>
          <a:p>
            <a:r>
              <a:rPr lang="en-US" dirty="0"/>
              <a:t>Let students </a:t>
            </a:r>
            <a:r>
              <a:rPr lang="en-US" sz="2400" dirty="0">
                <a:solidFill>
                  <a:srgbClr val="92D050"/>
                </a:solidFill>
              </a:rPr>
              <a:t>try multiple things</a:t>
            </a:r>
            <a:endParaRPr lang="en-US" dirty="0">
              <a:solidFill>
                <a:srgbClr val="92D050"/>
              </a:solidFill>
            </a:endParaRPr>
          </a:p>
          <a:p>
            <a:pPr lvl="1"/>
            <a:r>
              <a:rPr lang="en-US" sz="2800" dirty="0"/>
              <a:t>Batteries</a:t>
            </a:r>
          </a:p>
          <a:p>
            <a:pPr lvl="1"/>
            <a:r>
              <a:rPr lang="en-US" sz="2800" dirty="0"/>
              <a:t>Mechanical</a:t>
            </a:r>
          </a:p>
          <a:p>
            <a:pPr lvl="1"/>
            <a:r>
              <a:rPr lang="en-US" sz="2800" dirty="0"/>
              <a:t>Trailer team – invaluable (truck, hitches, travel supplies, organization)</a:t>
            </a:r>
          </a:p>
          <a:p>
            <a:pPr lvl="1"/>
            <a:r>
              <a:rPr lang="en-US" sz="2800" dirty="0"/>
              <a:t>Telemetry team</a:t>
            </a:r>
          </a:p>
          <a:p>
            <a:r>
              <a:rPr lang="en-US" dirty="0"/>
              <a:t>They will let you know when something hits – Run with it</a:t>
            </a:r>
          </a:p>
        </p:txBody>
      </p:sp>
    </p:spTree>
    <p:extLst>
      <p:ext uri="{BB962C8B-B14F-4D97-AF65-F5344CB8AC3E}">
        <p14:creationId xmlns:p14="http://schemas.microsoft.com/office/powerpoint/2010/main" val="2939024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2D15C8-4C1C-69DC-59A8-790206B7D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993" y="590909"/>
            <a:ext cx="10573259" cy="1905000"/>
          </a:xfrm>
        </p:spPr>
        <p:txBody>
          <a:bodyPr/>
          <a:lstStyle/>
          <a:p>
            <a:r>
              <a:rPr lang="en-US" sz="6000" dirty="0">
                <a:solidFill>
                  <a:srgbClr val="FFFF00"/>
                </a:solidFill>
              </a:rPr>
              <a:t>So…</a:t>
            </a:r>
            <a:r>
              <a:rPr lang="en-US" dirty="0"/>
              <a:t> you want to start a Solar car team?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AA3CA8-E0AC-52F1-AE80-3A3A8B5D9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Administration gives the approval</a:t>
            </a:r>
          </a:p>
          <a:p>
            <a:r>
              <a:rPr lang="en-US" dirty="0"/>
              <a:t>Many questions to be answered before taking steps to find students</a:t>
            </a:r>
          </a:p>
          <a:p>
            <a:r>
              <a:rPr lang="en-US" sz="2400" b="1" dirty="0">
                <a:solidFill>
                  <a:srgbClr val="FFFF00"/>
                </a:solidFill>
              </a:rPr>
              <a:t>Funding</a:t>
            </a:r>
            <a:r>
              <a:rPr lang="en-US" dirty="0"/>
              <a:t> – Primary question to be answered</a:t>
            </a:r>
          </a:p>
          <a:p>
            <a:pPr lvl="1"/>
            <a:r>
              <a:rPr lang="en-US" dirty="0"/>
              <a:t>Budget- School, department, class, </a:t>
            </a:r>
            <a:r>
              <a:rPr lang="en-US" dirty="0" err="1"/>
              <a:t>etc</a:t>
            </a:r>
            <a:r>
              <a:rPr lang="en-US" dirty="0"/>
              <a:t>   ?????</a:t>
            </a:r>
          </a:p>
          <a:p>
            <a:pPr lvl="1"/>
            <a:r>
              <a:rPr lang="en-US" dirty="0"/>
              <a:t>Decide on your level of participation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7" name="Picture 6" descr="A picture containing light&#10;&#10;Description automatically generated">
            <a:extLst>
              <a:ext uri="{FF2B5EF4-FFF2-40B4-BE49-F238E27FC236}">
                <a16:creationId xmlns:a16="http://schemas.microsoft.com/office/drawing/2014/main" id="{844B7511-5754-B744-D4C1-BDAEDA0FCD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06" y="2324819"/>
            <a:ext cx="872412" cy="87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418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Right 3">
            <a:extLst>
              <a:ext uri="{FF2B5EF4-FFF2-40B4-BE49-F238E27FC236}">
                <a16:creationId xmlns:a16="http://schemas.microsoft.com/office/drawing/2014/main" id="{076D4781-3069-7ECC-139C-13E38F46026E}"/>
              </a:ext>
            </a:extLst>
          </p:cNvPr>
          <p:cNvSpPr/>
          <p:nvPr/>
        </p:nvSpPr>
        <p:spPr>
          <a:xfrm rot="19908954">
            <a:off x="562063" y="3080856"/>
            <a:ext cx="11190913" cy="6962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runway, car&#10;&#10;Description automatically generated">
            <a:extLst>
              <a:ext uri="{FF2B5EF4-FFF2-40B4-BE49-F238E27FC236}">
                <a16:creationId xmlns:a16="http://schemas.microsoft.com/office/drawing/2014/main" id="{7F9B68CA-B302-5388-1171-01D7AA99A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1274428"/>
            <a:ext cx="2438400" cy="1524000"/>
          </a:xfrm>
          <a:prstGeom prst="rect">
            <a:avLst/>
          </a:prstGeom>
        </p:spPr>
      </p:pic>
      <p:pic>
        <p:nvPicPr>
          <p:cNvPr id="8" name="Picture 7" descr="A race car on a track&#10;&#10;Description automatically generated with medium confidence">
            <a:extLst>
              <a:ext uri="{FF2B5EF4-FFF2-40B4-BE49-F238E27FC236}">
                <a16:creationId xmlns:a16="http://schemas.microsoft.com/office/drawing/2014/main" id="{58017934-61A2-AC8C-CC35-DDC700344B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163" y="2003839"/>
            <a:ext cx="3105150" cy="1476375"/>
          </a:xfrm>
          <a:prstGeom prst="rect">
            <a:avLst/>
          </a:prstGeom>
        </p:spPr>
      </p:pic>
      <p:pic>
        <p:nvPicPr>
          <p:cNvPr id="10" name="Picture 9" descr="A group of people standing next to a blue car&#10;&#10;Description automatically generated with medium confidence">
            <a:extLst>
              <a:ext uri="{FF2B5EF4-FFF2-40B4-BE49-F238E27FC236}">
                <a16:creationId xmlns:a16="http://schemas.microsoft.com/office/drawing/2014/main" id="{445F2734-2557-DA8D-9ACC-28FE02E5D8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8561"/>
            <a:ext cx="3030634" cy="179943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CA0FA88-4DBB-60ED-2C57-B50D429BDC51}"/>
              </a:ext>
            </a:extLst>
          </p:cNvPr>
          <p:cNvSpPr txBox="1"/>
          <p:nvPr/>
        </p:nvSpPr>
        <p:spPr>
          <a:xfrm>
            <a:off x="637564" y="364468"/>
            <a:ext cx="8492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Expense has </a:t>
            </a:r>
            <a:r>
              <a:rPr lang="en-US" sz="3200" b="1" u="sng" dirty="0">
                <a:solidFill>
                  <a:srgbClr val="FFFF00"/>
                </a:solidFill>
              </a:rPr>
              <a:t>NOTHING</a:t>
            </a:r>
            <a:r>
              <a:rPr lang="en-US" sz="2800" b="1" dirty="0">
                <a:solidFill>
                  <a:srgbClr val="FFFF00"/>
                </a:solidFill>
              </a:rPr>
              <a:t> to do with ability to win</a:t>
            </a:r>
          </a:p>
        </p:txBody>
      </p:sp>
      <p:pic>
        <p:nvPicPr>
          <p:cNvPr id="13" name="Picture 12" descr="A group of people posing for a photo on a vehicle&#10;&#10;Description automatically generated with low confidence">
            <a:extLst>
              <a:ext uri="{FF2B5EF4-FFF2-40B4-BE49-F238E27FC236}">
                <a16:creationId xmlns:a16="http://schemas.microsoft.com/office/drawing/2014/main" id="{677A2711-5AEF-AB91-7069-C3B1AA0967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655" y="3428999"/>
            <a:ext cx="2505075" cy="18192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16C68B9-802E-EE6F-1E70-A8936C577526}"/>
              </a:ext>
            </a:extLst>
          </p:cNvPr>
          <p:cNvSpPr txBox="1"/>
          <p:nvPr/>
        </p:nvSpPr>
        <p:spPr>
          <a:xfrm>
            <a:off x="4032309" y="3002219"/>
            <a:ext cx="939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C8387F-C301-CCB7-81AD-F443A7B78AAD}"/>
              </a:ext>
            </a:extLst>
          </p:cNvPr>
          <p:cNvSpPr txBox="1"/>
          <p:nvPr/>
        </p:nvSpPr>
        <p:spPr>
          <a:xfrm>
            <a:off x="6962862" y="1558511"/>
            <a:ext cx="864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81D55D-07C6-986B-FB2B-7150E0AE0990}"/>
              </a:ext>
            </a:extLst>
          </p:cNvPr>
          <p:cNvSpPr txBox="1"/>
          <p:nvPr/>
        </p:nvSpPr>
        <p:spPr>
          <a:xfrm>
            <a:off x="3871226" y="5363171"/>
            <a:ext cx="1269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120 Volt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643962-3473-B6FC-26C2-D9BFDC973B72}"/>
              </a:ext>
            </a:extLst>
          </p:cNvPr>
          <p:cNvSpPr txBox="1"/>
          <p:nvPr/>
        </p:nvSpPr>
        <p:spPr>
          <a:xfrm>
            <a:off x="6962862" y="3649211"/>
            <a:ext cx="1023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96 Volt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4EE5CC-2B79-37C4-EDF2-D37FBCCDB8D0}"/>
              </a:ext>
            </a:extLst>
          </p:cNvPr>
          <p:cNvSpPr txBox="1"/>
          <p:nvPr/>
        </p:nvSpPr>
        <p:spPr>
          <a:xfrm>
            <a:off x="864066" y="4581508"/>
            <a:ext cx="1242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48 Volt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B29E46-5769-A904-7177-61FC2CBB2B4E}"/>
              </a:ext>
            </a:extLst>
          </p:cNvPr>
          <p:cNvSpPr txBox="1"/>
          <p:nvPr/>
        </p:nvSpPr>
        <p:spPr>
          <a:xfrm>
            <a:off x="3044616" y="6364207"/>
            <a:ext cx="1608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$5000 total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BB5272-B077-9C77-EE53-84D1ED39492E}"/>
              </a:ext>
            </a:extLst>
          </p:cNvPr>
          <p:cNvSpPr txBox="1"/>
          <p:nvPr/>
        </p:nvSpPr>
        <p:spPr>
          <a:xfrm>
            <a:off x="10444294" y="2988159"/>
            <a:ext cx="1400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$100K </a:t>
            </a:r>
          </a:p>
          <a:p>
            <a:r>
              <a:rPr lang="en-US" dirty="0"/>
              <a:t>Solar array</a:t>
            </a:r>
          </a:p>
        </p:txBody>
      </p:sp>
    </p:spTree>
    <p:extLst>
      <p:ext uri="{BB962C8B-B14F-4D97-AF65-F5344CB8AC3E}">
        <p14:creationId xmlns:p14="http://schemas.microsoft.com/office/powerpoint/2010/main" val="4271032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3B4AB-9394-2B9B-DE4E-C01F92F64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353" y="220911"/>
            <a:ext cx="9905998" cy="1043031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Finding What kind of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B5702-64A7-60FD-3D73-34083E399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521" y="1552755"/>
            <a:ext cx="9905998" cy="4931933"/>
          </a:xfrm>
        </p:spPr>
        <p:txBody>
          <a:bodyPr>
            <a:normAutofit fontScale="92500" lnSpcReduction="20000"/>
          </a:bodyPr>
          <a:lstStyle/>
          <a:p>
            <a:r>
              <a:rPr lang="en-US" b="1" u="sng" dirty="0"/>
              <a:t>Math/Physics </a:t>
            </a:r>
            <a:r>
              <a:rPr lang="en-US" dirty="0"/>
              <a:t>Class is your breeding ground</a:t>
            </a:r>
          </a:p>
          <a:p>
            <a:pPr lvl="1"/>
            <a:r>
              <a:rPr lang="en-US" dirty="0"/>
              <a:t>DO not count out other classes</a:t>
            </a:r>
          </a:p>
          <a:p>
            <a:r>
              <a:rPr lang="en-US" dirty="0"/>
              <a:t>3dimensional Spatial ability is paramount</a:t>
            </a:r>
          </a:p>
          <a:p>
            <a:r>
              <a:rPr lang="en-US" sz="2800" b="1" dirty="0">
                <a:solidFill>
                  <a:srgbClr val="FFFF00"/>
                </a:solidFill>
              </a:rPr>
              <a:t>Mechanical</a:t>
            </a:r>
            <a:r>
              <a:rPr lang="en-US" dirty="0"/>
              <a:t> types</a:t>
            </a:r>
          </a:p>
          <a:p>
            <a:pPr lvl="1"/>
            <a:r>
              <a:rPr lang="en-US" dirty="0"/>
              <a:t>SolidWorks CAD design</a:t>
            </a:r>
          </a:p>
          <a:p>
            <a:r>
              <a:rPr lang="en-US" sz="2800" b="1" dirty="0">
                <a:solidFill>
                  <a:srgbClr val="FFFF00"/>
                </a:solidFill>
              </a:rPr>
              <a:t>Electrical</a:t>
            </a:r>
            <a:r>
              <a:rPr lang="en-US" dirty="0"/>
              <a:t> types</a:t>
            </a:r>
          </a:p>
          <a:p>
            <a:pPr lvl="1"/>
            <a:r>
              <a:rPr lang="en-US" dirty="0"/>
              <a:t>Solidworks/CAD design</a:t>
            </a:r>
          </a:p>
          <a:p>
            <a:r>
              <a:rPr lang="en-US" sz="2800" b="1" dirty="0">
                <a:solidFill>
                  <a:srgbClr val="FFFF00"/>
                </a:solidFill>
              </a:rPr>
              <a:t>Business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types</a:t>
            </a:r>
          </a:p>
          <a:p>
            <a:pPr lvl="1"/>
            <a:r>
              <a:rPr lang="en-US" dirty="0"/>
              <a:t>Fundraising, publicity, event planning</a:t>
            </a:r>
          </a:p>
          <a:p>
            <a:r>
              <a:rPr lang="en-US" b="1" dirty="0"/>
              <a:t>Be inclusive </a:t>
            </a:r>
            <a:r>
              <a:rPr lang="en-US" dirty="0"/>
              <a:t>– kids learn from each other better than they learn from teachers</a:t>
            </a:r>
          </a:p>
          <a:p>
            <a:r>
              <a:rPr lang="en-US" dirty="0"/>
              <a:t>Students need available time</a:t>
            </a:r>
          </a:p>
          <a:p>
            <a:r>
              <a:rPr lang="en-US" dirty="0"/>
              <a:t>Overcommitted students are </a:t>
            </a:r>
            <a:r>
              <a:rPr lang="en-US" dirty="0">
                <a:solidFill>
                  <a:srgbClr val="FFFF00"/>
                </a:solidFill>
              </a:rPr>
              <a:t>NOT</a:t>
            </a:r>
            <a:r>
              <a:rPr lang="en-US" dirty="0"/>
              <a:t> helpful – ultimately killed my program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101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1A275-091B-583C-E9EC-CCD6B93E4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-80865"/>
            <a:ext cx="9905998" cy="1547356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</a:rPr>
              <a:t>Be this guy</a:t>
            </a:r>
          </a:p>
        </p:txBody>
      </p:sp>
      <p:pic>
        <p:nvPicPr>
          <p:cNvPr id="5" name="Content Placeholder 4" descr="A picture containing indoor, people, ceiling, group&#10;&#10;Description automatically generated">
            <a:extLst>
              <a:ext uri="{FF2B5EF4-FFF2-40B4-BE49-F238E27FC236}">
                <a16:creationId xmlns:a16="http://schemas.microsoft.com/office/drawing/2014/main" id="{EDA9B223-3D86-2881-5473-918152CC29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759" y="1642426"/>
            <a:ext cx="7492482" cy="4994988"/>
          </a:xfr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E2222AA6-D010-5563-8347-7620B7ECC3BD}"/>
              </a:ext>
            </a:extLst>
          </p:cNvPr>
          <p:cNvSpPr/>
          <p:nvPr/>
        </p:nvSpPr>
        <p:spPr>
          <a:xfrm rot="3309390">
            <a:off x="5803587" y="2075956"/>
            <a:ext cx="2931869" cy="8305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71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10F7D-6032-228B-82FD-22ED41DFD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883640"/>
          </a:xfrm>
        </p:spPr>
        <p:txBody>
          <a:bodyPr/>
          <a:lstStyle/>
          <a:p>
            <a:r>
              <a:rPr lang="en-US" dirty="0"/>
              <a:t>Once you’ve found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2625F-B95C-F012-DFF9-2E37F9AB6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837189"/>
            <a:ext cx="9905998" cy="482367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92D050"/>
                </a:solidFill>
              </a:rPr>
              <a:t>Test or not to test</a:t>
            </a:r>
          </a:p>
          <a:p>
            <a:pPr lvl="1"/>
            <a:r>
              <a:rPr lang="en-US" dirty="0"/>
              <a:t>Application can be tied to test score (larger established programs)</a:t>
            </a:r>
          </a:p>
          <a:p>
            <a:r>
              <a:rPr lang="en-US" sz="2400" b="1" dirty="0">
                <a:solidFill>
                  <a:srgbClr val="92D050"/>
                </a:solidFill>
              </a:rPr>
              <a:t>“membership” fee </a:t>
            </a:r>
            <a:r>
              <a:rPr lang="en-US" dirty="0"/>
              <a:t>- $______________                    or </a:t>
            </a:r>
            <a:r>
              <a:rPr lang="en-US" sz="2400" b="1" dirty="0">
                <a:solidFill>
                  <a:srgbClr val="FFFF00"/>
                </a:solidFill>
              </a:rPr>
              <a:t>NOT</a:t>
            </a:r>
            <a:r>
              <a:rPr lang="en-US" dirty="0"/>
              <a:t> (excited to have you)</a:t>
            </a:r>
          </a:p>
          <a:p>
            <a:pPr lvl="1"/>
            <a:r>
              <a:rPr lang="en-US" dirty="0"/>
              <a:t>Students have skin in the game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F5C1EA-07E9-5628-87CA-C445822F2ACD}"/>
              </a:ext>
            </a:extLst>
          </p:cNvPr>
          <p:cNvSpPr txBox="1"/>
          <p:nvPr/>
        </p:nvSpPr>
        <p:spPr>
          <a:xfrm>
            <a:off x="3762272" y="4075210"/>
            <a:ext cx="2332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Insert number here</a:t>
            </a:r>
          </a:p>
        </p:txBody>
      </p:sp>
    </p:spTree>
    <p:extLst>
      <p:ext uri="{BB962C8B-B14F-4D97-AF65-F5344CB8AC3E}">
        <p14:creationId xmlns:p14="http://schemas.microsoft.com/office/powerpoint/2010/main" val="2909551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69F16-2FF3-EA22-1D76-31DD644E4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rgbClr val="FFFF00"/>
                </a:solidFill>
              </a:rPr>
              <a:t>How Many do I need to Find?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9AC89-7B26-CC62-2134-BEEC11E64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148" y="2390954"/>
            <a:ext cx="9905998" cy="3124201"/>
          </a:xfrm>
        </p:spPr>
        <p:txBody>
          <a:bodyPr/>
          <a:lstStyle/>
          <a:p>
            <a:r>
              <a:rPr lang="en-US" sz="1800" b="1" dirty="0">
                <a:solidFill>
                  <a:srgbClr val="92D050"/>
                </a:solidFill>
              </a:rPr>
              <a:t>8 – 15 students      </a:t>
            </a:r>
            <a:r>
              <a:rPr lang="en-US" dirty="0"/>
              <a:t>(optimal number for team cohesiveness)</a:t>
            </a:r>
          </a:p>
          <a:p>
            <a:pPr lvl="1"/>
            <a:r>
              <a:rPr lang="en-US" dirty="0"/>
              <a:t>21 students largest team I’ve ever seen – A lot of disengaged and standing around</a:t>
            </a:r>
          </a:p>
          <a:p>
            <a:endParaRPr lang="en-US" dirty="0"/>
          </a:p>
          <a:p>
            <a:r>
              <a:rPr lang="en-US" sz="2000" i="1" dirty="0"/>
              <a:t>Ran 2019 race with </a:t>
            </a:r>
            <a:r>
              <a:rPr lang="en-US" sz="2000" i="1" dirty="0">
                <a:solidFill>
                  <a:srgbClr val="FFFF00"/>
                </a:solidFill>
              </a:rPr>
              <a:t>5 guys </a:t>
            </a:r>
            <a:r>
              <a:rPr lang="en-US" sz="2000" i="1" dirty="0"/>
              <a:t>-  not advisable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690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3C02B-8D4E-BF85-9429-C6F5C2360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Once your team is taking shape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04A69-564E-E786-287F-59A1300E0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Additional Questions</a:t>
            </a:r>
          </a:p>
        </p:txBody>
      </p:sp>
    </p:spTree>
    <p:extLst>
      <p:ext uri="{BB962C8B-B14F-4D97-AF65-F5344CB8AC3E}">
        <p14:creationId xmlns:p14="http://schemas.microsoft.com/office/powerpoint/2010/main" val="1470020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9473" y="363118"/>
            <a:ext cx="3716322" cy="1905000"/>
          </a:xfrm>
        </p:spPr>
        <p:txBody>
          <a:bodyPr/>
          <a:lstStyle/>
          <a:p>
            <a:r>
              <a:rPr lang="en-US" dirty="0"/>
              <a:t>Where are you going to work</a:t>
            </a:r>
          </a:p>
        </p:txBody>
      </p:sp>
      <p:pic>
        <p:nvPicPr>
          <p:cNvPr id="4" name="Content Placeholder 3" descr="4-16-2012 0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01063" y="4114102"/>
            <a:ext cx="1804674" cy="2416175"/>
          </a:xfrm>
        </p:spPr>
      </p:pic>
      <p:pic>
        <p:nvPicPr>
          <p:cNvPr id="5" name="Picture 4" descr="4-16-2012 1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5205" y="403224"/>
            <a:ext cx="2390422" cy="3200400"/>
          </a:xfrm>
          <a:prstGeom prst="rect">
            <a:avLst/>
          </a:prstGeom>
        </p:spPr>
      </p:pic>
      <p:pic>
        <p:nvPicPr>
          <p:cNvPr id="6" name="Picture 5" descr="4-16-2012 0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15200" y="228600"/>
            <a:ext cx="3073400" cy="4114800"/>
          </a:xfrm>
          <a:prstGeom prst="rect">
            <a:avLst/>
          </a:prstGeom>
        </p:spPr>
      </p:pic>
      <p:pic>
        <p:nvPicPr>
          <p:cNvPr id="7" name="Picture 6" descr="4-16-2012 1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95222" y="3301069"/>
            <a:ext cx="2561167" cy="34290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81182" y="2489324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 Larry’s Shop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1223</TotalTime>
  <Words>343</Words>
  <Application>Microsoft Office PowerPoint</Application>
  <PresentationFormat>Widescreen</PresentationFormat>
  <Paragraphs>64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Century Gothic</vt:lpstr>
      <vt:lpstr>Mesh</vt:lpstr>
      <vt:lpstr>Building a solar Car Team</vt:lpstr>
      <vt:lpstr>So… you want to start a Solar car team?</vt:lpstr>
      <vt:lpstr>PowerPoint Presentation</vt:lpstr>
      <vt:lpstr>Finding What kind of Students</vt:lpstr>
      <vt:lpstr>Be this guy</vt:lpstr>
      <vt:lpstr>Once you’ve found students</vt:lpstr>
      <vt:lpstr>How Many do I need to Find?</vt:lpstr>
      <vt:lpstr>Once your team is taking shape</vt:lpstr>
      <vt:lpstr>Where are you going to work</vt:lpstr>
      <vt:lpstr>PowerPoint Presentation</vt:lpstr>
      <vt:lpstr>Solar Car Attendance decides on whether they travel with the team</vt:lpstr>
      <vt:lpstr>Foster their Passions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a solar Car Team</dc:title>
  <dc:creator>Dragoo, Brent</dc:creator>
  <cp:lastModifiedBy>Dragoo, Brent</cp:lastModifiedBy>
  <cp:revision>6</cp:revision>
  <dcterms:created xsi:type="dcterms:W3CDTF">2023-01-25T19:50:19Z</dcterms:created>
  <dcterms:modified xsi:type="dcterms:W3CDTF">2024-01-22T20:35:52Z</dcterms:modified>
</cp:coreProperties>
</file>